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733371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2073934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801547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4259257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440823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90480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2653951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90556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072498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26491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56596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4B6C7FE-E913-4493-B007-D3A74BB0E212}" type="datetimeFigureOut">
              <a:rPr kumimoji="1" lang="ja-JP" altLang="en-US" smtClean="0"/>
              <a:t>2021/3/15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2200305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339270" y="7751770"/>
            <a:ext cx="4787900"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■フレックスタイムのお問い合わせ先</a:t>
            </a:r>
            <a:endParaRPr kumimoji="1" lang="en-US" altLang="ja-JP" dirty="0" smtClean="0">
              <a:latin typeface="メイリオ" panose="020B0604030504040204" pitchFamily="50" charset="-128"/>
              <a:ea typeface="メイリオ" panose="020B0604030504040204" pitchFamily="50" charset="-128"/>
            </a:endParaRPr>
          </a:p>
        </p:txBody>
      </p:sp>
      <p:sp>
        <p:nvSpPr>
          <p:cNvPr id="4" name="角丸四角形 3"/>
          <p:cNvSpPr/>
          <p:nvPr/>
        </p:nvSpPr>
        <p:spPr>
          <a:xfrm>
            <a:off x="76200" y="914401"/>
            <a:ext cx="6705600" cy="1130300"/>
          </a:xfrm>
          <a:prstGeom prst="roundRect">
            <a:avLst/>
          </a:prstGeom>
          <a:solidFill>
            <a:srgbClr val="92D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17" dirty="0" smtClean="0">
                <a:solidFill>
                  <a:schemeClr val="bg1"/>
                </a:solidFill>
                <a:latin typeface="HG創英角ｺﾞｼｯｸUB" panose="020B0909000000000000" pitchFamily="49" charset="-128"/>
                <a:ea typeface="HG創英角ｺﾞｼｯｸUB" panose="020B0909000000000000" pitchFamily="49" charset="-128"/>
              </a:rPr>
              <a:t>フレックスタイムを活用しませんか？</a:t>
            </a:r>
            <a:endParaRPr lang="ja-JP" altLang="en-US" sz="2817" dirty="0">
              <a:solidFill>
                <a:schemeClr val="bg1"/>
              </a:solidFill>
              <a:latin typeface="HG創英角ｺﾞｼｯｸUB" panose="020B0909000000000000" pitchFamily="49" charset="-128"/>
              <a:ea typeface="HG創英角ｺﾞｼｯｸUB" panose="020B0909000000000000" pitchFamily="49" charset="-128"/>
            </a:endParaRPr>
          </a:p>
        </p:txBody>
      </p:sp>
      <p:cxnSp>
        <p:nvCxnSpPr>
          <p:cNvPr id="15" name="直線コネクタ 14"/>
          <p:cNvCxnSpPr/>
          <p:nvPr/>
        </p:nvCxnSpPr>
        <p:spPr>
          <a:xfrm>
            <a:off x="390070" y="8083100"/>
            <a:ext cx="399904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520515" y="8166504"/>
            <a:ext cx="6287648" cy="923330"/>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下記の人事総務部担当者にお問い合わせください。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＜担当　●●＞</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a:t>
            </a:r>
            <a:r>
              <a:rPr kumimoji="1" lang="en-US" altLang="ja-JP" dirty="0" err="1" smtClean="0">
                <a:latin typeface="メイリオ" panose="020B0604030504040204" pitchFamily="50" charset="-128"/>
                <a:ea typeface="メイリオ" panose="020B0604030504040204" pitchFamily="50" charset="-128"/>
              </a:rPr>
              <a:t>Email:aaabbbccc@administrator.co.jp</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内線</a:t>
            </a:r>
            <a:r>
              <a:rPr kumimoji="1" lang="en-US" altLang="ja-JP" dirty="0" smtClean="0">
                <a:latin typeface="メイリオ" panose="020B0604030504040204" pitchFamily="50" charset="-128"/>
                <a:ea typeface="メイリオ" panose="020B0604030504040204" pitchFamily="50" charset="-128"/>
              </a:rPr>
              <a:t>××××)</a:t>
            </a:r>
          </a:p>
        </p:txBody>
      </p:sp>
      <p:sp>
        <p:nvSpPr>
          <p:cNvPr id="22" name="テキスト ボックス 21"/>
          <p:cNvSpPr txBox="1"/>
          <p:nvPr/>
        </p:nvSpPr>
        <p:spPr>
          <a:xfrm>
            <a:off x="795214" y="6781510"/>
            <a:ext cx="5932156" cy="738664"/>
          </a:xfrm>
          <a:prstGeom prst="rect">
            <a:avLst/>
          </a:prstGeom>
          <a:noFill/>
        </p:spPr>
        <p:txBody>
          <a:bodyPr wrap="square" rtlCol="0">
            <a:spAutoFit/>
          </a:bodyPr>
          <a:lstStyle/>
          <a:p>
            <a:pPr marL="177800" indent="-177800"/>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臨時休校等の理由が新型コロナウイルス感染症によるものである場合、年次有給休暇とは別の特別有給休暇を取得できる制度を設けていま</a:t>
            </a:r>
            <a:r>
              <a:rPr kumimoji="1" lang="ja-JP" altLang="en-US" sz="1400" dirty="0">
                <a:latin typeface="メイリオ" panose="020B0604030504040204" pitchFamily="50" charset="-128"/>
                <a:ea typeface="メイリオ" panose="020B0604030504040204" pitchFamily="50" charset="-128"/>
              </a:rPr>
              <a:t>す</a:t>
            </a:r>
            <a:r>
              <a:rPr kumimoji="1" lang="ja-JP" altLang="en-US" sz="1400" dirty="0" smtClean="0">
                <a:latin typeface="メイリオ" panose="020B0604030504040204" pitchFamily="50" charset="-128"/>
                <a:ea typeface="メイリオ" panose="020B0604030504040204" pitchFamily="50" charset="-128"/>
              </a:rPr>
              <a:t>。詳細は、人事総務部●●までお問い合わせください。</a:t>
            </a:r>
            <a:endParaRPr kumimoji="1" lang="en-US" altLang="ja-JP" sz="1400" dirty="0" smtClean="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1214096" y="103051"/>
            <a:ext cx="4644343" cy="461665"/>
          </a:xfrm>
          <a:prstGeom prst="rect">
            <a:avLst/>
          </a:prstGeom>
          <a:noFill/>
        </p:spPr>
        <p:txBody>
          <a:bodyPr wrap="square" rtlCol="0">
            <a:spAutoFit/>
          </a:bodyPr>
          <a:lstStyle/>
          <a:p>
            <a:pPr algn="ctr"/>
            <a:r>
              <a:rPr kumimoji="1" lang="ja-JP" altLang="en-US" sz="2400" b="1" dirty="0" smtClean="0">
                <a:latin typeface="メイリオ" panose="020B0604030504040204" pitchFamily="50" charset="-128"/>
                <a:ea typeface="メイリオ" panose="020B0604030504040204" pitchFamily="50" charset="-128"/>
              </a:rPr>
              <a:t>株式会社○○　従業員の皆様へ</a:t>
            </a:r>
            <a:endParaRPr kumimoji="1" lang="en-US" altLang="ja-JP" sz="2400" b="1" dirty="0" smtClean="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682551" y="546399"/>
            <a:ext cx="2256242" cy="307777"/>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rPr>
              <a:t>　　　年　　月　　日</a:t>
            </a:r>
            <a:endParaRPr kumimoji="1" lang="en-US" altLang="ja-JP" sz="1400" dirty="0" smtClean="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288470" y="2305522"/>
            <a:ext cx="3265264"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■フレックスタイムとは？</a:t>
            </a:r>
            <a:endParaRPr kumimoji="1" lang="en-US" altLang="ja-JP" dirty="0" smtClean="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428278" y="2775572"/>
            <a:ext cx="6287648" cy="1200329"/>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　仕事</a:t>
            </a:r>
            <a:r>
              <a:rPr kumimoji="1" lang="ja-JP" altLang="en-US" dirty="0">
                <a:latin typeface="メイリオ" panose="020B0604030504040204" pitchFamily="50" charset="-128"/>
                <a:ea typeface="メイリオ" panose="020B0604030504040204" pitchFamily="50" charset="-128"/>
              </a:rPr>
              <a:t>と生活の調和を図りながら効率的に働くことが</a:t>
            </a:r>
            <a:r>
              <a:rPr kumimoji="1" lang="ja-JP" altLang="en-US" dirty="0" smtClean="0">
                <a:latin typeface="メイリオ" panose="020B0604030504040204" pitchFamily="50" charset="-128"/>
                <a:ea typeface="メイリオ" panose="020B0604030504040204" pitchFamily="50" charset="-128"/>
              </a:rPr>
              <a:t>できるよう、</a:t>
            </a:r>
            <a:r>
              <a:rPr kumimoji="1" lang="ja-JP" altLang="en-US" u="sng" dirty="0" smtClean="0">
                <a:solidFill>
                  <a:srgbClr val="FF0000"/>
                </a:solidFill>
                <a:latin typeface="メイリオ" panose="020B0604030504040204" pitchFamily="50" charset="-128"/>
                <a:ea typeface="メイリオ" panose="020B0604030504040204" pitchFamily="50" charset="-128"/>
              </a:rPr>
              <a:t>従業員の皆様が</a:t>
            </a:r>
            <a:r>
              <a:rPr kumimoji="1" lang="ja-JP" altLang="en-US" u="sng" dirty="0">
                <a:solidFill>
                  <a:srgbClr val="FF0000"/>
                </a:solidFill>
                <a:latin typeface="メイリオ" panose="020B0604030504040204" pitchFamily="50" charset="-128"/>
                <a:ea typeface="メイリオ" panose="020B0604030504040204" pitchFamily="50" charset="-128"/>
              </a:rPr>
              <a:t>日々の始業・終業時刻、労働時間を自ら決めることのできる制度</a:t>
            </a:r>
            <a:r>
              <a:rPr kumimoji="1" lang="ja-JP" altLang="en-US" dirty="0">
                <a:latin typeface="メイリオ" panose="020B0604030504040204" pitchFamily="50" charset="-128"/>
                <a:ea typeface="メイリオ" panose="020B0604030504040204" pitchFamily="50" charset="-128"/>
              </a:rPr>
              <a:t>です</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詳細は、就業規則第△条をご覧ください。 </a:t>
            </a:r>
            <a:endParaRPr kumimoji="1" lang="en-US" altLang="ja-JP" dirty="0" smtClean="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288469" y="4068878"/>
            <a:ext cx="3460569"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■フレックスタイムのメリット</a:t>
            </a:r>
            <a:endParaRPr kumimoji="1" lang="en-US" altLang="ja-JP" dirty="0" smtClean="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428278" y="4546875"/>
            <a:ext cx="6287648" cy="2308324"/>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従業員の皆様にとって</a:t>
            </a:r>
            <a:r>
              <a:rPr kumimoji="1" lang="ja-JP" altLang="en-US" dirty="0">
                <a:latin typeface="メイリオ" panose="020B0604030504040204" pitchFamily="50" charset="-128"/>
                <a:ea typeface="メイリオ" panose="020B0604030504040204" pitchFamily="50" charset="-128"/>
              </a:rPr>
              <a:t>は、日々の都合に合わせて、時間という限られた資源をプライベート</a:t>
            </a:r>
            <a:r>
              <a:rPr kumimoji="1" lang="ja-JP" altLang="en-US" dirty="0" smtClean="0">
                <a:latin typeface="メイリオ" panose="020B0604030504040204" pitchFamily="50" charset="-128"/>
                <a:ea typeface="メイリオ" panose="020B0604030504040204" pitchFamily="50" charset="-128"/>
              </a:rPr>
              <a:t>と仕事</a:t>
            </a:r>
            <a:r>
              <a:rPr kumimoji="1" lang="ja-JP" altLang="en-US" dirty="0">
                <a:latin typeface="メイリオ" panose="020B0604030504040204" pitchFamily="50" charset="-128"/>
                <a:ea typeface="メイリオ" panose="020B0604030504040204" pitchFamily="50" charset="-128"/>
              </a:rPr>
              <a:t>に自由に配分することができるため、プライベートと仕事とのバランスが</a:t>
            </a:r>
            <a:r>
              <a:rPr kumimoji="1" lang="ja-JP" altLang="en-US" dirty="0" smtClean="0">
                <a:latin typeface="メイリオ" panose="020B0604030504040204" pitchFamily="50" charset="-128"/>
                <a:ea typeface="メイリオ" panose="020B0604030504040204" pitchFamily="50" charset="-128"/>
              </a:rPr>
              <a:t>とりやすく</a:t>
            </a:r>
            <a:r>
              <a:rPr kumimoji="1" lang="ja-JP" altLang="en-US" dirty="0">
                <a:latin typeface="メイリオ" panose="020B0604030504040204" pitchFamily="50" charset="-128"/>
                <a:ea typeface="メイリオ" panose="020B0604030504040204" pitchFamily="50" charset="-128"/>
              </a:rPr>
              <a:t>なります</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また、保護者である従業員の皆様におかれましては、</a:t>
            </a:r>
            <a:r>
              <a:rPr lang="ja-JP" altLang="en-US" dirty="0">
                <a:latin typeface="メイリオ" panose="020B0604030504040204" pitchFamily="50" charset="-128"/>
                <a:ea typeface="メイリオ" panose="020B0604030504040204" pitchFamily="50" charset="-128"/>
              </a:rPr>
              <a:t>子どもが通っている学校が急遽休校になり</a:t>
            </a:r>
            <a:r>
              <a:rPr lang="ja-JP" altLang="en-US" dirty="0" smtClean="0">
                <a:latin typeface="メイリオ" panose="020B0604030504040204" pitchFamily="50" charset="-128"/>
                <a:ea typeface="メイリオ" panose="020B0604030504040204" pitchFamily="50" charset="-128"/>
              </a:rPr>
              <a:t>、子ども</a:t>
            </a:r>
            <a:r>
              <a:rPr lang="ja-JP" altLang="en-US" dirty="0">
                <a:latin typeface="メイリオ" panose="020B0604030504040204" pitchFamily="50" charset="-128"/>
                <a:ea typeface="メイリオ" panose="020B0604030504040204" pitchFamily="50" charset="-128"/>
              </a:rPr>
              <a:t>の面倒を</a:t>
            </a:r>
            <a:r>
              <a:rPr lang="ja-JP" altLang="en-US" dirty="0" smtClean="0">
                <a:latin typeface="メイリオ" panose="020B0604030504040204" pitchFamily="50" charset="-128"/>
                <a:ea typeface="メイリオ" panose="020B0604030504040204" pitchFamily="50" charset="-128"/>
              </a:rPr>
              <a:t>みる時間が必要な場合</a:t>
            </a:r>
            <a:r>
              <a:rPr lang="ja-JP" altLang="en-US" dirty="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など、仕事と家庭の両立を行いやすくなります。</a:t>
            </a:r>
            <a:endParaRPr lang="ja-JP" altLang="en-US" dirty="0">
              <a:latin typeface="メイリオ" panose="020B0604030504040204" pitchFamily="50" charset="-128"/>
              <a:ea typeface="メイリオ" panose="020B0604030504040204" pitchFamily="50" charset="-128"/>
            </a:endParaRPr>
          </a:p>
        </p:txBody>
      </p:sp>
      <p:cxnSp>
        <p:nvCxnSpPr>
          <p:cNvPr id="29" name="直線コネクタ 28"/>
          <p:cNvCxnSpPr/>
          <p:nvPr/>
        </p:nvCxnSpPr>
        <p:spPr>
          <a:xfrm>
            <a:off x="390069" y="4404921"/>
            <a:ext cx="399905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78459" y="2634049"/>
            <a:ext cx="402372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35908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249</TotalTime>
  <Words>247</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HG創英角ｺﾞｼｯｸUB</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19</cp:revision>
  <cp:lastPrinted>2021-03-11T04:33:13Z</cp:lastPrinted>
  <dcterms:created xsi:type="dcterms:W3CDTF">2021-03-11T00:23:35Z</dcterms:created>
  <dcterms:modified xsi:type="dcterms:W3CDTF">2021-03-15T00:09:20Z</dcterms:modified>
</cp:coreProperties>
</file>